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matic SC"/>
      <p:regular r:id="rId24"/>
      <p:bold r:id="rId25"/>
    </p:embeddedFont>
    <p:embeddedFont>
      <p:font typeface="Source Code Pr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maticSC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regular.fntdata"/><Relationship Id="rId25" Type="http://schemas.openxmlformats.org/officeDocument/2006/relationships/font" Target="fonts/AmaticSC-bold.fntdata"/><Relationship Id="rId28" Type="http://schemas.openxmlformats.org/officeDocument/2006/relationships/font" Target="fonts/SourceCodePro-italic.fntdata"/><Relationship Id="rId27" Type="http://schemas.openxmlformats.org/officeDocument/2006/relationships/font" Target="fonts/SourceCode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ourceCodePr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fdd6a8f7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fdd6a8f7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0532bdd76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0532bdd76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0f357d77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0f357d77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0f3aa307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0f3aa307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0f3aa3073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0f3aa3073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f357d77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f357d77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0f357d77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0f357d77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0f3aa307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60f3aa307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0f3aa307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0f3aa307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5fdd6a8f7f_0_1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5fdd6a8f7f_0_1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5fdd6a8f7f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5fdd6a8f7f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fdd6a8f7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fdd6a8f7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5fe52183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5fe52183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0f357d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60f357d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0f357d77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0f357d77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0f357d7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0f357d7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0f357d77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0f357d77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139525" y="325125"/>
            <a:ext cx="81645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Pesquisa e Inovação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238649" y="1498575"/>
            <a:ext cx="2909400" cy="43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Eixo horizontal foto-seguidor</a:t>
            </a:r>
            <a:endParaRPr/>
          </a:p>
        </p:txBody>
      </p:sp>
      <p:pic>
        <p:nvPicPr>
          <p:cNvPr descr="Resultado de imagem para imagem seguidor solar" id="58" name="Google Shape;58;p13"/>
          <p:cNvPicPr preferRelativeResize="0"/>
          <p:nvPr/>
        </p:nvPicPr>
        <p:blipFill rotWithShape="1">
          <a:blip r:embed="rId3">
            <a:alphaModFix/>
          </a:blip>
          <a:srcRect b="-7749" l="0" r="0" t="7750"/>
          <a:stretch/>
        </p:blipFill>
        <p:spPr>
          <a:xfrm>
            <a:off x="2689500" y="1289325"/>
            <a:ext cx="6366124" cy="303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7135" y="1093850"/>
            <a:ext cx="5455166" cy="341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848375"/>
            <a:ext cx="3693300" cy="24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Reduz efeitos de mudança </a:t>
            </a:r>
            <a:r>
              <a:rPr lang="pt-BR"/>
              <a:t>climática</a:t>
            </a:r>
            <a:r>
              <a:rPr lang="pt-BR"/>
              <a:t>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Proporciona o desenvolvimento humano;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Mais seguro e mais barato;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150" y="156525"/>
            <a:ext cx="6478983" cy="469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tracker solar"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175" y="67925"/>
            <a:ext cx="7780825" cy="476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0" y="1228675"/>
            <a:ext cx="41457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O que é um seguidor solar 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Também chamado de tracker solar, o principal objetivo dele não é apenas fazer a rota do sol, mas sim de forma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autônoma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seguir o sol sem a necessidade de um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auxílio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humano no dia-a-dia, sendo a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única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necessidade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humana a de limpeza.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girassois de van gogh"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000" y="257175"/>
            <a:ext cx="3706690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  <p:sp>
        <p:nvSpPr>
          <p:cNvPr id="153" name="Google Shape;153;p26"/>
          <p:cNvSpPr txBox="1"/>
          <p:nvPr>
            <p:ph idx="1" type="body"/>
          </p:nvPr>
        </p:nvSpPr>
        <p:spPr>
          <a:xfrm>
            <a:off x="311700" y="1228675"/>
            <a:ext cx="31875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Arial"/>
                <a:ea typeface="Arial"/>
                <a:cs typeface="Arial"/>
                <a:sym typeface="Arial"/>
              </a:rPr>
              <a:t>Onde</a:t>
            </a:r>
            <a:r>
              <a:rPr b="1" lang="pt-BR">
                <a:latin typeface="Arial"/>
                <a:ea typeface="Arial"/>
                <a:cs typeface="Arial"/>
                <a:sym typeface="Arial"/>
              </a:rPr>
              <a:t> ele será\é usado?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Tem a necessidade de ser um lugar plano, contudo pode ser usado em: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Fabricas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Usinas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Empresas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Residências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entre outros.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usina fotovoltaica com seguidor solar"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00" y="957263"/>
            <a:ext cx="5734049" cy="322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9610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844" y="766750"/>
            <a:ext cx="7492581" cy="43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</a:t>
            </a:r>
            <a:endParaRPr/>
          </a:p>
        </p:txBody>
      </p:sp>
      <p:pic>
        <p:nvPicPr>
          <p:cNvPr descr="Resultado de imagem para seguidor solar grafico"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38" y="1264775"/>
            <a:ext cx="7743725" cy="33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Com a instalação do seguidor solar, terá um aumento no valor da instalação, contudo o aumento de geração proporcionado pelo seguidor, o tempo de retorno quando é um baixo investimento continua o mesmo, contudo ao passar o tempo o Payback permitido será maior.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sistema fotovoltaico e familia feliz"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125" y="941600"/>
            <a:ext cx="516143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267000" y="1335075"/>
            <a:ext cx="3302400" cy="22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Evelyn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Lucas Domingues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Lucas Lima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Martha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Pedro Medeiros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Roberto Volpe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Vinicius Silva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79" name="Google Shape;179;p30"/>
          <p:cNvSpPr txBox="1"/>
          <p:nvPr/>
        </p:nvSpPr>
        <p:spPr>
          <a:xfrm>
            <a:off x="267000" y="608200"/>
            <a:ext cx="3302400" cy="13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8600" y="1786400"/>
            <a:ext cx="3332100" cy="17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Combustíveis Fósseis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Produz poluição atmosférica, exaustão das jazidas, fonte esgotável de energia e degradação do ambiente.</a:t>
            </a:r>
            <a:endParaRPr/>
          </a:p>
        </p:txBody>
      </p:sp>
      <p:pic>
        <p:nvPicPr>
          <p:cNvPr descr="Resultado de imagem para prejuizos por petroleo"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425" y="567774"/>
            <a:ext cx="5349875" cy="400796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185900" y="1016300"/>
            <a:ext cx="3024000" cy="7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Energia não </a:t>
            </a:r>
            <a:r>
              <a:rPr lang="pt-BR" sz="1800"/>
              <a:t>renovável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123950" y="2071475"/>
            <a:ext cx="3171000" cy="12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Combustíveis nucleares: 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Lixo radioativo, maior custo e problemas ambientais</a:t>
            </a:r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123950" y="867600"/>
            <a:ext cx="2751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Energia não renovável</a:t>
            </a:r>
            <a:endParaRPr/>
          </a:p>
        </p:txBody>
      </p:sp>
      <p:pic>
        <p:nvPicPr>
          <p:cNvPr descr="Imagem relacionada"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950" y="1022500"/>
            <a:ext cx="5734049" cy="3221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20350" y="2033863"/>
            <a:ext cx="2590800" cy="20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produção de energia renovável é essencial para a atual conjuntura de proteção clímatica, ocasionada pela emissão de GEE</a:t>
            </a:r>
            <a:endParaRPr/>
          </a:p>
        </p:txBody>
      </p:sp>
      <p:sp>
        <p:nvSpPr>
          <p:cNvPr id="81" name="Google Shape;81;p16"/>
          <p:cNvSpPr txBox="1"/>
          <p:nvPr/>
        </p:nvSpPr>
        <p:spPr>
          <a:xfrm>
            <a:off x="220350" y="1016325"/>
            <a:ext cx="2478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Energia não renovável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8975" y="1016325"/>
            <a:ext cx="5871850" cy="368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evolução da geração de energia no brasil"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9700" y="1490450"/>
            <a:ext cx="6019500" cy="36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 flipH="1">
            <a:off x="8832400" y="1228675"/>
            <a:ext cx="1268700" cy="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0" y="1520725"/>
            <a:ext cx="2993400" cy="31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Não ocorre a emissão de gases poluentes significativos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ser usado para a irrigação das proximidades.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Custo operacional baixo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8"/>
          <p:cNvSpPr txBox="1"/>
          <p:nvPr/>
        </p:nvSpPr>
        <p:spPr>
          <a:xfrm>
            <a:off x="697350" y="1093850"/>
            <a:ext cx="1598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Vantagens</a:t>
            </a:r>
            <a:endParaRPr b="1" sz="1800"/>
          </a:p>
        </p:txBody>
      </p:sp>
      <p:pic>
        <p:nvPicPr>
          <p:cNvPr descr="Resultado de imagem para hidrelétrica png"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3400" y="871300"/>
            <a:ext cx="5991550" cy="3373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311700" y="1228675"/>
            <a:ext cx="3918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Construída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em local indígena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Quando há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construção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represa em região de mata ou floresta, ocorre impacto ambiental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Fluxo de água que sai das barragens prejudica a vida no rio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diminuição de chuva proporciona uma diminuição de geração  de energia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Resultado de imagem para tribo indigena sendo forçada a sair"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000" y="1228675"/>
            <a:ext cx="4756474" cy="318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3702000" y="798725"/>
            <a:ext cx="1740000" cy="5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Energia e PIB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0" y="1256500"/>
            <a:ext cx="91440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diversificação de matrizes energéticas </a:t>
            </a:r>
            <a:r>
              <a:rPr lang="pt-BR" sz="1800"/>
              <a:t>influencia</a:t>
            </a:r>
            <a:r>
              <a:rPr lang="pt-BR" sz="1800"/>
              <a:t> diretamente no PIB do país. Quando essa diversificação não se abrange, amplia a possibilidade de crise econômica no país em questão, influenciando assim, indiretamente, não só o país como também outras nações que tem relação financeira e/ou utilizam algum(s) serviço(s).</a:t>
            </a:r>
            <a:endParaRPr sz="1800"/>
          </a:p>
        </p:txBody>
      </p:sp>
      <p:sp>
        <p:nvSpPr>
          <p:cNvPr id="112" name="Google Shape;112;p20"/>
          <p:cNvSpPr txBox="1"/>
          <p:nvPr/>
        </p:nvSpPr>
        <p:spPr>
          <a:xfrm>
            <a:off x="3820200" y="2689900"/>
            <a:ext cx="15036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E=ΔW/ΔPIB</a:t>
            </a:r>
            <a:endParaRPr sz="1800"/>
          </a:p>
        </p:txBody>
      </p:sp>
      <p:sp>
        <p:nvSpPr>
          <p:cNvPr id="113" name="Google Shape;113;p20"/>
          <p:cNvSpPr txBox="1"/>
          <p:nvPr/>
        </p:nvSpPr>
        <p:spPr>
          <a:xfrm>
            <a:off x="0" y="3153700"/>
            <a:ext cx="91440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 = Elasticidade energética ( definida como a relação da variação do consumo de energia em um período e a variação do PIB neste mesmo período).</a:t>
            </a:r>
            <a:endParaRPr sz="1800"/>
          </a:p>
        </p:txBody>
      </p:sp>
      <p:sp>
        <p:nvSpPr>
          <p:cNvPr id="114" name="Google Shape;114;p20"/>
          <p:cNvSpPr txBox="1"/>
          <p:nvPr/>
        </p:nvSpPr>
        <p:spPr>
          <a:xfrm>
            <a:off x="0" y="39547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ΔW = A variação percentual de energia em um período</a:t>
            </a:r>
            <a:endParaRPr sz="1800"/>
          </a:p>
        </p:txBody>
      </p:sp>
      <p:sp>
        <p:nvSpPr>
          <p:cNvPr id="115" name="Google Shape;115;p20"/>
          <p:cNvSpPr txBox="1"/>
          <p:nvPr/>
        </p:nvSpPr>
        <p:spPr>
          <a:xfrm>
            <a:off x="0" y="441850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ΔPIB = variação percentual do PIB no mesmo período ao da variação da energia.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8701" y="292850"/>
            <a:ext cx="6612200" cy="469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